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374" r:id="rId3"/>
    <p:sldId id="358" r:id="rId4"/>
    <p:sldId id="354" r:id="rId5"/>
    <p:sldId id="359" r:id="rId6"/>
    <p:sldId id="361" r:id="rId7"/>
    <p:sldId id="362" r:id="rId8"/>
    <p:sldId id="363" r:id="rId9"/>
    <p:sldId id="360" r:id="rId10"/>
    <p:sldId id="369" r:id="rId11"/>
    <p:sldId id="373" r:id="rId12"/>
    <p:sldId id="375" r:id="rId13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5C1"/>
    <a:srgbClr val="5757BD"/>
    <a:srgbClr val="A2A2D8"/>
    <a:srgbClr val="4344A8"/>
    <a:srgbClr val="4646AF"/>
    <a:srgbClr val="AFD2D5"/>
    <a:srgbClr val="E4F3F4"/>
    <a:srgbClr val="EC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0" autoAdjust="0"/>
    <p:restoredTop sz="95407" autoAdjust="0"/>
  </p:normalViewPr>
  <p:slideViewPr>
    <p:cSldViewPr>
      <p:cViewPr>
        <p:scale>
          <a:sx n="100" d="100"/>
          <a:sy n="100" d="100"/>
        </p:scale>
        <p:origin x="1026" y="3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692CD44-D6CF-4CE4-B2B7-D549DD19EA20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05A83D9-B12E-4714-8D85-10349D24DB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81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25391B0-7A2F-4964-A792-48DE0B3EFD5F}" type="datetimeFigureOut">
              <a:rPr lang="zh-CN" altLang="en-US"/>
              <a:pPr>
                <a:defRPr/>
              </a:pPr>
              <a:t>2017/9/26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7DABFD1-4F1E-4953-99D2-6A106C396E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78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B591A8-3F73-4820-92C7-DD6447DF96E9}" type="slidenum">
              <a:rPr lang="en-US" altLang="zh-CN" baseline="-25000" smtClean="0">
                <a:solidFill>
                  <a:srgbClr val="000000"/>
                </a:solidFill>
              </a:rPr>
              <a:pPr/>
              <a:t>1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62013" y="752475"/>
            <a:ext cx="4945062" cy="3708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716463"/>
            <a:ext cx="4887912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0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6D8DD1-EE14-4BE4-A356-83F490CB3419}" type="slidenum">
              <a:rPr lang="en-US" altLang="zh-CN" baseline="-25000" smtClean="0">
                <a:solidFill>
                  <a:srgbClr val="000000"/>
                </a:solidFill>
              </a:rPr>
              <a:pPr/>
              <a:t>10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7B51799-3505-40B1-8660-37FD0762ACF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180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DABFD1-4F1E-4953-99D2-6A106C396E4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7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112C30-646A-4220-982D-26EC95F4CA53}" type="slidenum">
              <a:rPr lang="en-US" altLang="zh-CN" baseline="-25000" smtClean="0">
                <a:solidFill>
                  <a:srgbClr val="000000"/>
                </a:solidFill>
              </a:rPr>
              <a:pPr/>
              <a:t>2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717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E8DF660-0A7C-4AAC-93AB-6559BF5F7AEB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717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0191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0AA4AE-1842-4A20-8842-88EFAC2FA0DB}" type="slidenum">
              <a:rPr lang="en-US" altLang="zh-CN" baseline="-25000" smtClean="0">
                <a:solidFill>
                  <a:srgbClr val="000000"/>
                </a:solidFill>
              </a:rPr>
              <a:pPr/>
              <a:t>3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921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5B2177B-B9D0-481F-93E0-23424A8B951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922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012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BF745F-D3A2-43F2-A514-3097E460F72D}" type="slidenum">
              <a:rPr lang="en-US" altLang="zh-CN" baseline="-25000" smtClean="0">
                <a:solidFill>
                  <a:srgbClr val="000000"/>
                </a:solidFill>
              </a:rPr>
              <a:pPr/>
              <a:t>4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1267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E4F17DE-A517-44B6-8EA7-AD94287D975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126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21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5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2963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FD323A-9AB0-4F73-99D9-6B0B897395C5}" type="slidenum">
              <a:rPr lang="en-US" altLang="zh-CN" baseline="-25000" smtClean="0">
                <a:solidFill>
                  <a:srgbClr val="000000"/>
                </a:solidFill>
              </a:rPr>
              <a:pPr/>
              <a:t>6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5363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A5420A9-A342-4CEB-A993-8B8EE476191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536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422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0DE13C-14E7-4CC0-A9F5-53F7854AA447}" type="slidenum">
              <a:rPr lang="en-US" altLang="zh-CN" baseline="-25000" smtClean="0">
                <a:solidFill>
                  <a:srgbClr val="000000"/>
                </a:solidFill>
              </a:rPr>
              <a:pPr/>
              <a:t>7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741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45D6722-5432-407C-8CF2-AF6E47773D6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5276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E0BB00-9F33-4AAD-A004-359709226062}" type="slidenum">
              <a:rPr lang="en-US" altLang="zh-CN" baseline="-25000" smtClean="0">
                <a:solidFill>
                  <a:srgbClr val="000000"/>
                </a:solidFill>
              </a:rPr>
              <a:pPr/>
              <a:t>8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DBC9E26-7FB2-43B7-993F-117E76C5A8B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946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316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92F224-459A-4249-BAEE-32EED5D6A69B}" type="slidenum">
              <a:rPr lang="en-US" altLang="zh-CN" baseline="-25000" smtClean="0">
                <a:solidFill>
                  <a:srgbClr val="000000"/>
                </a:solidFill>
              </a:rPr>
              <a:pPr/>
              <a:t>9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21507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947D74B-A53D-4ED0-96DD-DAA05AC0CCC8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150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9741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3222F-279F-4803-B91D-25C350C110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1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0840DCBA-FD2D-4C06-849A-5CBAC0F11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D3703697-A8DE-4902-B44F-FD6A975637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75BCDFC3-BC7F-41F0-A03B-6A5634E4E7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A076-0FDA-4389-BAA8-504FAC86F0F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8FF71B5-1A55-41BA-AB91-B4E5105FAE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0840DCBA-FD2D-4C06-849A-5CBAC0F1156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D3703697-A8DE-4902-B44F-FD6A975637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75BCDFC3-BC7F-41F0-A03B-6A5634E4E7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D05ADB4-6808-44D0-A2E0-F8A1613C91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0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ED3D7"/>
            </a:gs>
            <a:gs pos="48000">
              <a:srgbClr val="0070C0"/>
            </a:gs>
            <a:gs pos="100000">
              <a:srgbClr val="00206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A72F2F4-7F8F-48B7-96E8-3B84CDEF60A3}"/>
              </a:ext>
            </a:extLst>
          </p:cNvPr>
          <p:cNvSpPr txBox="1"/>
          <p:nvPr/>
        </p:nvSpPr>
        <p:spPr>
          <a:xfrm>
            <a:off x="4260457" y="3352800"/>
            <a:ext cx="3644899" cy="1388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ts val="5200"/>
              </a:lnSpc>
              <a:defRPr/>
            </a:pPr>
            <a:r>
              <a:rPr lang="zh-CN" altLang="en-US" sz="44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马思源</a:t>
            </a:r>
            <a:endParaRPr lang="en-US" altLang="zh-CN" sz="4400" b="1" dirty="0">
              <a:ln w="660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ts val="5200"/>
              </a:lnSpc>
              <a:defRPr/>
            </a:pPr>
            <a:r>
              <a:rPr lang="en-US" altLang="zh-CN" sz="28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BA15004050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FCDAB55-8D07-4163-8306-2E40484EEC5E}"/>
              </a:ext>
            </a:extLst>
          </p:cNvPr>
          <p:cNvSpPr/>
          <p:nvPr/>
        </p:nvSpPr>
        <p:spPr>
          <a:xfrm>
            <a:off x="838200" y="1905000"/>
            <a:ext cx="7880350" cy="101600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6000" b="1" dirty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333399">
                      <a:satMod val="175000"/>
                      <a:alpha val="40000"/>
                    </a:srgbClr>
                  </a:glow>
                  <a:outerShdw dist="38100" dir="2700000" algn="tl" rotWithShape="0">
                    <a:srgbClr val="333399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研究生国家奖学金答辩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858AEF8-8BAE-4E05-BCD5-D6F5F2514902}"/>
              </a:ext>
            </a:extLst>
          </p:cNvPr>
          <p:cNvSpPr txBox="1"/>
          <p:nvPr/>
        </p:nvSpPr>
        <p:spPr>
          <a:xfrm>
            <a:off x="3727057" y="4763910"/>
            <a:ext cx="50292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导师：刘树彬教授 封常青副教授</a:t>
            </a:r>
            <a:endParaRPr lang="en-US" altLang="zh-CN" sz="2400" b="1" dirty="0">
              <a:ln w="660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1" name="组合 4"/>
          <p:cNvGrpSpPr>
            <a:grpSpLocks/>
          </p:cNvGrpSpPr>
          <p:nvPr/>
        </p:nvGrpSpPr>
        <p:grpSpPr bwMode="auto">
          <a:xfrm>
            <a:off x="2301875" y="3306763"/>
            <a:ext cx="1457325" cy="1506537"/>
            <a:chOff x="2302079" y="3306648"/>
            <a:chExt cx="1457835" cy="1507271"/>
          </a:xfrm>
        </p:grpSpPr>
        <p:pic>
          <p:nvPicPr>
            <p:cNvPr id="4105" name="图片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 t="1311" r="51859" b="-2286"/>
            <a:stretch>
              <a:fillRect/>
            </a:stretch>
          </p:blipFill>
          <p:spPr bwMode="auto">
            <a:xfrm>
              <a:off x="2302079" y="3306648"/>
              <a:ext cx="1457835" cy="150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流程图: 接点 2">
              <a:extLst>
                <a:ext uri="{FF2B5EF4-FFF2-40B4-BE49-F238E27FC236}">
                  <a16:creationId xmlns:a16="http://schemas.microsoft.com/office/drawing/2014/main" xmlns="" id="{DC5291E6-A71F-454A-9C31-9E7E260C6B6B}"/>
                </a:ext>
              </a:extLst>
            </p:cNvPr>
            <p:cNvSpPr/>
            <p:nvPr/>
          </p:nvSpPr>
          <p:spPr>
            <a:xfrm>
              <a:off x="2370366" y="3349531"/>
              <a:ext cx="1372080" cy="1372268"/>
            </a:xfrm>
            <a:prstGeom prst="flowChartConnector">
              <a:avLst/>
            </a:pr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102" name="组合 1"/>
          <p:cNvGrpSpPr>
            <a:grpSpLocks/>
          </p:cNvGrpSpPr>
          <p:nvPr/>
        </p:nvGrpSpPr>
        <p:grpSpPr bwMode="auto">
          <a:xfrm>
            <a:off x="701675" y="3351213"/>
            <a:ext cx="1417638" cy="1417637"/>
            <a:chOff x="603447" y="3293329"/>
            <a:chExt cx="1447800" cy="14478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D4E83CEB-CF78-43D2-A02B-1A3B8E28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7" y="3293329"/>
              <a:ext cx="1447800" cy="1447800"/>
            </a:xfrm>
            <a:prstGeom prst="flowChartConnector">
              <a:avLst/>
            </a:prstGeom>
          </p:spPr>
        </p:pic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xmlns="" id="{59808DB6-915A-4E53-AAAE-357B3B67F7FD}"/>
                </a:ext>
              </a:extLst>
            </p:cNvPr>
            <p:cNvSpPr/>
            <p:nvPr/>
          </p:nvSpPr>
          <p:spPr bwMode="auto">
            <a:xfrm>
              <a:off x="642358" y="3332240"/>
              <a:ext cx="1371600" cy="1371600"/>
            </a:xfrm>
            <a:prstGeom prst="flowChartConnector">
              <a:avLst/>
            </a:prstGeom>
            <a:noFill/>
            <a:ln w="762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34A076-0FDA-4389-BAA8-504FAC86F0F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93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1"/>
          <p:cNvSpPr>
            <a:spLocks noChangeArrowheads="1"/>
          </p:cNvSpPr>
          <p:nvPr/>
        </p:nvSpPr>
        <p:spPr bwMode="gray">
          <a:xfrm>
            <a:off x="538163" y="1887538"/>
            <a:ext cx="7961312" cy="1782762"/>
          </a:xfrm>
          <a:prstGeom prst="roundRect">
            <a:avLst>
              <a:gd name="adj" fmla="val 690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年至今连续担任科技活动周讲解员</a:t>
            </a:r>
            <a:endParaRPr lang="en-US" altLang="zh-CN" sz="1800" b="1">
              <a:solidFill>
                <a:srgbClr val="000066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编剧并监制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量能器科普宣传片</a:t>
            </a:r>
            <a:endParaRPr lang="en-US" altLang="zh-CN" sz="18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参加“科大首届科普创意创新大赛”获得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一等奖</a:t>
            </a:r>
            <a:endParaRPr lang="en-US" altLang="zh-CN" sz="18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参加“第七届安徽省百所高校百万大学生科普创意创新大赛” 获得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二等奖</a:t>
            </a: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0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2532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社会服务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2533" name="组合 5"/>
          <p:cNvGrpSpPr>
            <a:grpSpLocks/>
          </p:cNvGrpSpPr>
          <p:nvPr/>
        </p:nvGrpSpPr>
        <p:grpSpPr bwMode="auto">
          <a:xfrm>
            <a:off x="228600" y="1152525"/>
            <a:ext cx="2143125" cy="574675"/>
            <a:chOff x="341313" y="5546725"/>
            <a:chExt cx="2143125" cy="714375"/>
          </a:xfrm>
        </p:grpSpPr>
        <p:sp>
          <p:nvSpPr>
            <p:cNvPr id="38" name="圆角矩形 37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341313" y="5546725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4646AF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9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579956" y="5577913"/>
              <a:ext cx="1895841" cy="64891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8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科普宣传</a:t>
              </a:r>
            </a:p>
          </p:txBody>
        </p:sp>
      </p:grpSp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r="35147"/>
          <a:stretch/>
        </p:blipFill>
        <p:spPr bwMode="auto">
          <a:xfrm>
            <a:off x="5715000" y="3819051"/>
            <a:ext cx="2783955" cy="2871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9" name="图片 1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533400" y="3829263"/>
            <a:ext cx="5021190" cy="2872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533400" y="1905000"/>
            <a:ext cx="7961313" cy="1782763"/>
          </a:xfrm>
          <a:prstGeom prst="roundRect">
            <a:avLst>
              <a:gd name="adj" fmla="val 6903"/>
            </a:avLst>
          </a:prstGeom>
          <a:noFill/>
          <a:ln w="25400">
            <a:solidFill>
              <a:srgbClr val="4344A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9729BBA-34C7-4308-9091-03E0C77C5955}"/>
              </a:ext>
            </a:extLst>
          </p:cNvPr>
          <p:cNvSpPr/>
          <p:nvPr/>
        </p:nvSpPr>
        <p:spPr>
          <a:xfrm>
            <a:off x="1219200" y="1981200"/>
            <a:ext cx="6599238" cy="2554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8000" i="1" dirty="0">
                <a:ln w="6600">
                  <a:noFill/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欢迎各位老师批评指正！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1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794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147" name="Rectangle 8"/>
          <p:cNvSpPr txBox="1">
            <a:spLocks noChangeArrowheads="1"/>
          </p:cNvSpPr>
          <p:nvPr/>
        </p:nvSpPr>
        <p:spPr bwMode="auto">
          <a:xfrm>
            <a:off x="152400" y="234950"/>
            <a:ext cx="5334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勤奋学习，红专并进，理实交融</a:t>
            </a:r>
            <a:endParaRPr lang="en-US" altLang="ko-KR" sz="280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3187700" y="2308225"/>
            <a:ext cx="3365500" cy="2968625"/>
            <a:chOff x="4483505" y="1832727"/>
            <a:chExt cx="1927917" cy="1927919"/>
          </a:xfrm>
        </p:grpSpPr>
        <p:sp>
          <p:nvSpPr>
            <p:cNvPr id="7" name="空心弧 6">
              <a:extLst>
                <a:ext uri="{FF2B5EF4-FFF2-40B4-BE49-F238E27FC236}"/>
              </a:extLst>
            </p:cNvPr>
            <p:cNvSpPr/>
            <p:nvPr/>
          </p:nvSpPr>
          <p:spPr>
            <a:xfrm rot="10800000">
              <a:off x="4483505" y="1832727"/>
              <a:ext cx="1927917" cy="1927919"/>
            </a:xfrm>
            <a:prstGeom prst="blockArc">
              <a:avLst>
                <a:gd name="adj1" fmla="val 540000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椭圆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21967" y="1832727"/>
              <a:ext cx="250993" cy="25155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椭圆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40155" y="3509089"/>
              <a:ext cx="250993" cy="25155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4343400" y="2127250"/>
            <a:ext cx="2143125" cy="714375"/>
            <a:chOff x="2327958" y="1754144"/>
            <a:chExt cx="2143125" cy="714375"/>
          </a:xfrm>
        </p:grpSpPr>
        <p:sp>
          <p:nvSpPr>
            <p:cNvPr id="11" name="圆角矩形 10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个人简介</a:t>
              </a:r>
            </a:p>
          </p:txBody>
        </p:sp>
      </p:grpSp>
      <p:grpSp>
        <p:nvGrpSpPr>
          <p:cNvPr id="5" name="组合 21"/>
          <p:cNvGrpSpPr>
            <a:grpSpLocks/>
          </p:cNvGrpSpPr>
          <p:nvPr/>
        </p:nvGrpSpPr>
        <p:grpSpPr bwMode="auto">
          <a:xfrm>
            <a:off x="5629275" y="2992438"/>
            <a:ext cx="2143125" cy="714375"/>
            <a:chOff x="2327958" y="1754144"/>
            <a:chExt cx="2143125" cy="714375"/>
          </a:xfrm>
        </p:grpSpPr>
        <p:sp>
          <p:nvSpPr>
            <p:cNvPr id="23" name="圆角矩形 22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24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学业科研</a:t>
              </a:r>
            </a:p>
          </p:txBody>
        </p:sp>
      </p:grpSp>
      <p:grpSp>
        <p:nvGrpSpPr>
          <p:cNvPr id="6" name="组合 24"/>
          <p:cNvGrpSpPr>
            <a:grpSpLocks/>
          </p:cNvGrpSpPr>
          <p:nvPr/>
        </p:nvGrpSpPr>
        <p:grpSpPr bwMode="auto">
          <a:xfrm>
            <a:off x="5629275" y="3933825"/>
            <a:ext cx="2143125" cy="714375"/>
            <a:chOff x="2327958" y="1754144"/>
            <a:chExt cx="2143125" cy="714375"/>
          </a:xfrm>
        </p:grpSpPr>
        <p:sp>
          <p:nvSpPr>
            <p:cNvPr id="26" name="圆角矩形 25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27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 smtClean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论文</a:t>
              </a: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会议</a:t>
              </a:r>
            </a:p>
          </p:txBody>
        </p:sp>
      </p:grpSp>
      <p:grpSp>
        <p:nvGrpSpPr>
          <p:cNvPr id="10" name="组合 27"/>
          <p:cNvGrpSpPr>
            <a:grpSpLocks/>
          </p:cNvGrpSpPr>
          <p:nvPr/>
        </p:nvGrpSpPr>
        <p:grpSpPr bwMode="auto">
          <a:xfrm>
            <a:off x="4413250" y="4889500"/>
            <a:ext cx="2143125" cy="714375"/>
            <a:chOff x="2327958" y="1754144"/>
            <a:chExt cx="2143125" cy="714375"/>
          </a:xfrm>
        </p:grpSpPr>
        <p:sp>
          <p:nvSpPr>
            <p:cNvPr id="29" name="圆角矩形 28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0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社会服务</a:t>
              </a:r>
            </a:p>
          </p:txBody>
        </p:sp>
      </p:grpSp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828800"/>
            <a:ext cx="2977032" cy="405726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195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个人简介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/>
            </a:extLst>
          </p:cNvPr>
          <p:cNvSpPr/>
          <p:nvPr/>
        </p:nvSpPr>
        <p:spPr>
          <a:xfrm>
            <a:off x="4029377" y="3178175"/>
            <a:ext cx="479425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2013.09—2015.08</a:t>
            </a: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近代物理系  物理电子学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加权平均分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90)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  <p:sp>
        <p:nvSpPr>
          <p:cNvPr id="8199" name="Rectangle 25"/>
          <p:cNvSpPr>
            <a:spLocks noChangeArrowheads="1"/>
          </p:cNvSpPr>
          <p:nvPr/>
        </p:nvSpPr>
        <p:spPr bwMode="gray">
          <a:xfrm>
            <a:off x="1981200" y="5081588"/>
            <a:ext cx="1792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200" b="1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2" name="Freeform 14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582738" y="2838450"/>
            <a:ext cx="1317625" cy="339725"/>
          </a:xfrm>
          <a:custGeom>
            <a:avLst/>
            <a:gdLst/>
            <a:ahLst/>
            <a:cxnLst>
              <a:cxn ang="0">
                <a:pos x="189" y="198"/>
              </a:cxn>
              <a:cxn ang="0">
                <a:pos x="814" y="140"/>
              </a:cxn>
              <a:cxn ang="0">
                <a:pos x="617" y="17"/>
              </a:cxn>
              <a:cxn ang="0">
                <a:pos x="0" y="0"/>
              </a:cxn>
              <a:cxn ang="0">
                <a:pos x="189" y="198"/>
              </a:cxn>
            </a:cxnLst>
            <a:rect l="0" t="0" r="r" b="b"/>
            <a:pathLst>
              <a:path w="814" h="198">
                <a:moveTo>
                  <a:pt x="189" y="198"/>
                </a:moveTo>
                <a:lnTo>
                  <a:pt x="814" y="140"/>
                </a:lnTo>
                <a:lnTo>
                  <a:pt x="617" y="17"/>
                </a:lnTo>
                <a:lnTo>
                  <a:pt x="0" y="0"/>
                </a:lnTo>
                <a:lnTo>
                  <a:pt x="189" y="19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5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823913" y="3671888"/>
            <a:ext cx="2690812" cy="655637"/>
          </a:xfrm>
          <a:custGeom>
            <a:avLst/>
            <a:gdLst/>
            <a:ahLst/>
            <a:cxnLst>
              <a:cxn ang="0">
                <a:pos x="304" y="412"/>
              </a:cxn>
              <a:cxn ang="0">
                <a:pos x="1695" y="313"/>
              </a:cxn>
              <a:cxn ang="0">
                <a:pos x="1366" y="157"/>
              </a:cxn>
              <a:cxn ang="0">
                <a:pos x="0" y="0"/>
              </a:cxn>
              <a:cxn ang="0">
                <a:pos x="304" y="412"/>
              </a:cxn>
            </a:cxnLst>
            <a:rect l="0" t="0" r="r" b="b"/>
            <a:pathLst>
              <a:path w="1695" h="412">
                <a:moveTo>
                  <a:pt x="304" y="412"/>
                </a:moveTo>
                <a:lnTo>
                  <a:pt x="1695" y="313"/>
                </a:lnTo>
                <a:lnTo>
                  <a:pt x="1366" y="157"/>
                </a:lnTo>
                <a:lnTo>
                  <a:pt x="0" y="0"/>
                </a:lnTo>
                <a:lnTo>
                  <a:pt x="304" y="412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 18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811213" y="4157663"/>
            <a:ext cx="3160712" cy="1149350"/>
          </a:xfrm>
          <a:custGeom>
            <a:avLst/>
            <a:gdLst/>
            <a:ahLst/>
            <a:cxnLst>
              <a:cxn ang="0">
                <a:pos x="0" y="724"/>
              </a:cxn>
              <a:cxn ang="0">
                <a:pos x="1991" y="584"/>
              </a:cxn>
              <a:cxn ang="0">
                <a:pos x="1695" y="0"/>
              </a:cxn>
              <a:cxn ang="0">
                <a:pos x="304" y="99"/>
              </a:cxn>
              <a:cxn ang="0">
                <a:pos x="0" y="724"/>
              </a:cxn>
            </a:cxnLst>
            <a:rect l="0" t="0" r="r" b="b"/>
            <a:pathLst>
              <a:path w="1991" h="724">
                <a:moveTo>
                  <a:pt x="0" y="724"/>
                </a:moveTo>
                <a:lnTo>
                  <a:pt x="1991" y="584"/>
                </a:lnTo>
                <a:lnTo>
                  <a:pt x="1695" y="0"/>
                </a:lnTo>
                <a:lnTo>
                  <a:pt x="304" y="99"/>
                </a:lnTo>
                <a:lnTo>
                  <a:pt x="0" y="724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19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346200" y="3087688"/>
            <a:ext cx="2090738" cy="1096962"/>
          </a:xfrm>
          <a:custGeom>
            <a:avLst/>
            <a:gdLst/>
            <a:ahLst/>
            <a:cxnLst>
              <a:cxn ang="0">
                <a:pos x="0" y="700"/>
              </a:cxn>
              <a:cxn ang="0">
                <a:pos x="1317" y="601"/>
              </a:cxn>
              <a:cxn ang="0">
                <a:pos x="980" y="0"/>
              </a:cxn>
              <a:cxn ang="0">
                <a:pos x="346" y="49"/>
              </a:cxn>
              <a:cxn ang="0">
                <a:pos x="0" y="700"/>
              </a:cxn>
            </a:cxnLst>
            <a:rect l="0" t="0" r="r" b="b"/>
            <a:pathLst>
              <a:path w="1317" h="700">
                <a:moveTo>
                  <a:pt x="0" y="700"/>
                </a:moveTo>
                <a:lnTo>
                  <a:pt x="1317" y="601"/>
                </a:lnTo>
                <a:lnTo>
                  <a:pt x="980" y="0"/>
                </a:lnTo>
                <a:lnTo>
                  <a:pt x="346" y="49"/>
                </a:lnTo>
                <a:lnTo>
                  <a:pt x="0" y="70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4" name="Freeform 20"/>
          <p:cNvSpPr>
            <a:spLocks/>
          </p:cNvSpPr>
          <p:nvPr/>
        </p:nvSpPr>
        <p:spPr bwMode="gray">
          <a:xfrm>
            <a:off x="1935163" y="2081213"/>
            <a:ext cx="900112" cy="939800"/>
          </a:xfrm>
          <a:custGeom>
            <a:avLst/>
            <a:gdLst>
              <a:gd name="T0" fmla="*/ 0 w 567"/>
              <a:gd name="T1" fmla="*/ 2147483646 h 592"/>
              <a:gd name="T2" fmla="*/ 2147483646 w 567"/>
              <a:gd name="T3" fmla="*/ 2147483646 h 592"/>
              <a:gd name="T4" fmla="*/ 2147483646 w 567"/>
              <a:gd name="T5" fmla="*/ 0 h 592"/>
              <a:gd name="T6" fmla="*/ 0 w 567"/>
              <a:gd name="T7" fmla="*/ 2147483646 h 592"/>
              <a:gd name="T8" fmla="*/ 0 60000 65536"/>
              <a:gd name="T9" fmla="*/ 0 60000 65536"/>
              <a:gd name="T10" fmla="*/ 0 60000 65536"/>
              <a:gd name="T11" fmla="*/ 0 60000 65536"/>
              <a:gd name="T12" fmla="*/ 0 w 567"/>
              <a:gd name="T13" fmla="*/ 0 h 592"/>
              <a:gd name="T14" fmla="*/ 567 w 567"/>
              <a:gd name="T15" fmla="*/ 592 h 5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7" h="592">
                <a:moveTo>
                  <a:pt x="0" y="592"/>
                </a:moveTo>
                <a:lnTo>
                  <a:pt x="567" y="543"/>
                </a:lnTo>
                <a:lnTo>
                  <a:pt x="288" y="0"/>
                </a:lnTo>
                <a:lnTo>
                  <a:pt x="0" y="59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2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44463" y="3662363"/>
            <a:ext cx="1162050" cy="1646237"/>
          </a:xfrm>
          <a:custGeom>
            <a:avLst/>
            <a:gdLst/>
            <a:ahLst/>
            <a:cxnLst>
              <a:cxn ang="0">
                <a:pos x="428" y="1070"/>
              </a:cxn>
              <a:cxn ang="0">
                <a:pos x="0" y="420"/>
              </a:cxn>
              <a:cxn ang="0">
                <a:pos x="428" y="0"/>
              </a:cxn>
              <a:cxn ang="0">
                <a:pos x="732" y="420"/>
              </a:cxn>
              <a:cxn ang="0">
                <a:pos x="428" y="1070"/>
              </a:cxn>
            </a:cxnLst>
            <a:rect l="0" t="0" r="r" b="b"/>
            <a:pathLst>
              <a:path w="732" h="1070">
                <a:moveTo>
                  <a:pt x="428" y="1070"/>
                </a:moveTo>
                <a:lnTo>
                  <a:pt x="0" y="420"/>
                </a:lnTo>
                <a:lnTo>
                  <a:pt x="428" y="0"/>
                </a:lnTo>
                <a:lnTo>
                  <a:pt x="732" y="420"/>
                </a:lnTo>
                <a:lnTo>
                  <a:pt x="428" y="107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6" name="Freeform 23"/>
          <p:cNvSpPr>
            <a:spLocks/>
          </p:cNvSpPr>
          <p:nvPr/>
        </p:nvSpPr>
        <p:spPr bwMode="gray">
          <a:xfrm>
            <a:off x="1725613" y="2093913"/>
            <a:ext cx="666750" cy="927100"/>
          </a:xfrm>
          <a:custGeom>
            <a:avLst/>
            <a:gdLst>
              <a:gd name="T0" fmla="*/ 2147483646 w 420"/>
              <a:gd name="T1" fmla="*/ 2147483646 h 584"/>
              <a:gd name="T2" fmla="*/ 0 w 420"/>
              <a:gd name="T3" fmla="*/ 2147483646 h 584"/>
              <a:gd name="T4" fmla="*/ 2147483646 w 420"/>
              <a:gd name="T5" fmla="*/ 0 h 584"/>
              <a:gd name="T6" fmla="*/ 2147483646 w 420"/>
              <a:gd name="T7" fmla="*/ 2147483646 h 584"/>
              <a:gd name="T8" fmla="*/ 0 60000 65536"/>
              <a:gd name="T9" fmla="*/ 0 60000 65536"/>
              <a:gd name="T10" fmla="*/ 0 60000 65536"/>
              <a:gd name="T11" fmla="*/ 0 60000 65536"/>
              <a:gd name="T12" fmla="*/ 0 w 420"/>
              <a:gd name="T13" fmla="*/ 0 h 584"/>
              <a:gd name="T14" fmla="*/ 420 w 420"/>
              <a:gd name="T15" fmla="*/ 584 h 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" h="584">
                <a:moveTo>
                  <a:pt x="140" y="584"/>
                </a:moveTo>
                <a:lnTo>
                  <a:pt x="0" y="411"/>
                </a:lnTo>
                <a:lnTo>
                  <a:pt x="420" y="0"/>
                </a:lnTo>
                <a:lnTo>
                  <a:pt x="140" y="58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24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915988" y="2840038"/>
            <a:ext cx="966787" cy="1343025"/>
          </a:xfrm>
          <a:custGeom>
            <a:avLst/>
            <a:gdLst/>
            <a:ahLst/>
            <a:cxnLst>
              <a:cxn ang="0">
                <a:pos x="280" y="806"/>
              </a:cxn>
              <a:cxn ang="0">
                <a:pos x="609" y="197"/>
              </a:cxn>
              <a:cxn ang="0">
                <a:pos x="428" y="0"/>
              </a:cxn>
              <a:cxn ang="0">
                <a:pos x="0" y="411"/>
              </a:cxn>
              <a:cxn ang="0">
                <a:pos x="280" y="806"/>
              </a:cxn>
            </a:cxnLst>
            <a:rect l="0" t="0" r="r" b="b"/>
            <a:pathLst>
              <a:path w="609" h="806">
                <a:moveTo>
                  <a:pt x="280" y="806"/>
                </a:moveTo>
                <a:lnTo>
                  <a:pt x="609" y="197"/>
                </a:lnTo>
                <a:lnTo>
                  <a:pt x="428" y="0"/>
                </a:lnTo>
                <a:lnTo>
                  <a:pt x="0" y="411"/>
                </a:lnTo>
                <a:lnTo>
                  <a:pt x="280" y="806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6"/>
          <p:cNvSpPr>
            <a:spLocks noChangeArrowheads="1"/>
          </p:cNvSpPr>
          <p:nvPr/>
        </p:nvSpPr>
        <p:spPr bwMode="gray">
          <a:xfrm>
            <a:off x="1836738" y="4527550"/>
            <a:ext cx="179228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本</a:t>
            </a:r>
            <a:endParaRPr lang="en-US" altLang="ko-KR" sz="4000" dirty="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07" name="Rectangle 27"/>
          <p:cNvSpPr>
            <a:spLocks noChangeArrowheads="1"/>
          </p:cNvSpPr>
          <p:nvPr/>
        </p:nvSpPr>
        <p:spPr bwMode="gray">
          <a:xfrm>
            <a:off x="1085850" y="3416300"/>
            <a:ext cx="179228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36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硕</a:t>
            </a:r>
            <a:endParaRPr lang="en-US" altLang="ko-KR" sz="360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12" name="矩形 4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606801" y="2172741"/>
            <a:ext cx="5219694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2015.09</a:t>
            </a:r>
            <a:r>
              <a:rPr lang="en-US" altLang="zh-CN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今</a:t>
            </a:r>
            <a:endParaRPr lang="en-US" altLang="zh-CN" sz="2000" dirty="0">
              <a:solidFill>
                <a:srgbClr val="000066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近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代物理系   物理电子学</a:t>
            </a:r>
            <a:r>
              <a:rPr lang="en-US" altLang="zh-CN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攻读博士学位</a:t>
            </a:r>
          </a:p>
        </p:txBody>
      </p:sp>
      <p:sp>
        <p:nvSpPr>
          <p:cNvPr id="8209" name="Rectangle 28"/>
          <p:cNvSpPr>
            <a:spLocks noChangeArrowheads="1"/>
          </p:cNvSpPr>
          <p:nvPr/>
        </p:nvSpPr>
        <p:spPr bwMode="gray">
          <a:xfrm>
            <a:off x="1019175" y="2438400"/>
            <a:ext cx="1792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36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博</a:t>
            </a:r>
            <a:endParaRPr lang="en-US" altLang="ko-KR" sz="280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/>
            </a:extLst>
          </p:cNvPr>
          <p:cNvSpPr/>
          <p:nvPr/>
        </p:nvSpPr>
        <p:spPr>
          <a:xfrm>
            <a:off x="4232276" y="4065756"/>
            <a:ext cx="4621832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2009.09—2013.08</a:t>
            </a: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近代物理系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安徽省优秀毕业生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连续三年获得优秀学生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二等奖学金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207" grpId="0"/>
      <p:bldP spid="82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/>
            </a:extLst>
          </p:cNvPr>
          <p:cNvSpPr/>
          <p:nvPr/>
        </p:nvSpPr>
        <p:spPr>
          <a:xfrm>
            <a:off x="4343400" y="2968961"/>
            <a:ext cx="3352800" cy="1840908"/>
          </a:xfrm>
          <a:prstGeom prst="roundRect">
            <a:avLst/>
          </a:prstGeom>
          <a:solidFill>
            <a:srgbClr val="5757BD"/>
          </a:solidFill>
          <a:effectLst>
            <a:glow rad="101600">
              <a:srgbClr val="5757BD"/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016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242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0246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学业成绩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0247" name="组合 3"/>
          <p:cNvGrpSpPr>
            <a:grpSpLocks/>
          </p:cNvGrpSpPr>
          <p:nvPr/>
        </p:nvGrpSpPr>
        <p:grpSpPr bwMode="auto">
          <a:xfrm>
            <a:off x="158750" y="2438400"/>
            <a:ext cx="3276600" cy="2605088"/>
            <a:chOff x="158750" y="2438400"/>
            <a:chExt cx="3276600" cy="2605881"/>
          </a:xfrm>
        </p:grpSpPr>
        <p:sp>
          <p:nvSpPr>
            <p:cNvPr id="9" name="菱形 8">
              <a:extLst>
                <a:ext uri="{FF2B5EF4-FFF2-40B4-BE49-F238E27FC236}"/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795697" y="2438400"/>
              <a:ext cx="2639653" cy="2605881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lIns="0" tIns="0" rIns="0" bIns="0" anchor="ctr">
              <a:normAutofit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2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endParaRPr>
            </a:p>
          </p:txBody>
        </p:sp>
        <p:sp>
          <p:nvSpPr>
            <p:cNvPr id="11" name="菱形 10">
              <a:extLst>
                <a:ext uri="{FF2B5EF4-FFF2-40B4-BE49-F238E27FC236}"/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697704" y="3571758"/>
              <a:ext cx="626738" cy="619344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菱形 11">
              <a:extLst>
                <a:ext uri="{FF2B5EF4-FFF2-40B4-BE49-F238E27FC236}"/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 flipH="1">
              <a:off x="438435" y="3889857"/>
              <a:ext cx="420548" cy="415003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>
              <a:normAutofit fontScale="92500" lnSpcReduction="1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菱形 12">
              <a:extLst>
                <a:ext uri="{FF2B5EF4-FFF2-40B4-BE49-F238E27FC236}"/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 flipH="1">
              <a:off x="495596" y="3565438"/>
              <a:ext cx="312349" cy="307566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>
              <a:normAutofit fontScale="5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菱形 13">
              <a:extLst>
                <a:ext uri="{FF2B5EF4-FFF2-40B4-BE49-F238E27FC236}"/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 flipH="1">
              <a:off x="344525" y="3782419"/>
              <a:ext cx="212316" cy="206448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菱形 14">
              <a:extLst>
                <a:ext uri="{FF2B5EF4-FFF2-40B4-BE49-F238E27FC236}"/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 flipH="1">
              <a:off x="264908" y="3674983"/>
              <a:ext cx="118406" cy="115864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菱形 15">
              <a:extLst>
                <a:ext uri="{FF2B5EF4-FFF2-40B4-BE49-F238E27FC236}"/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 flipH="1">
              <a:off x="158750" y="3900390"/>
              <a:ext cx="89826" cy="88478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2" name="文本框 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1295400" y="3436365"/>
              <a:ext cx="1975178" cy="646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600" dirty="0"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研究生</a:t>
              </a:r>
              <a:endParaRPr lang="en-US" altLang="zh-CN" sz="3600" dirty="0">
                <a:ln w="3175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矩形 2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648200" y="3016135"/>
            <a:ext cx="3756025" cy="1754326"/>
          </a:xfrm>
          <a:prstGeom prst="rect">
            <a:avLst/>
          </a:prstGeom>
          <a:noFill/>
          <a:ln>
            <a:noFill/>
          </a:ln>
          <a:effectLst>
            <a:softEdge rad="101600"/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总学分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43.5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加权平均分：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成绩排名：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25/85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1" name="图片 2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467736" y="4089495"/>
            <a:ext cx="3761863" cy="24831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4344A8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290" name="图片 2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609600" y="4089495"/>
            <a:ext cx="3704286" cy="2560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4344A8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(1)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38200" y="1953577"/>
            <a:ext cx="7315200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>
              <a:buFont typeface="Wingdings" panose="05000000000000000000" pitchFamily="2" charset="2"/>
              <a:buChar char="u"/>
              <a:defRPr/>
            </a:pPr>
            <a:r>
              <a:rPr lang="zh-CN" altLang="en-US" dirty="0"/>
              <a:t>负责</a:t>
            </a:r>
            <a:r>
              <a:rPr lang="en-US" altLang="zh-CN" dirty="0"/>
              <a:t>BGO</a:t>
            </a:r>
            <a:r>
              <a:rPr lang="zh-CN" altLang="en-US" dirty="0"/>
              <a:t>量能器正样飞行件前端电子学</a:t>
            </a:r>
            <a:r>
              <a:rPr lang="en-US" altLang="zh-CN" dirty="0"/>
              <a:t>C</a:t>
            </a:r>
            <a:r>
              <a:rPr lang="zh-CN" altLang="en-US" dirty="0"/>
              <a:t>型模块设计和工程研制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67973"/>
            <a:ext cx="3416807" cy="2581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5757BD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303" name="图片 2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7" cstate="print">
            <a:extLst/>
          </a:blip>
          <a:srcRect/>
          <a:stretch>
            <a:fillRect/>
          </a:stretch>
        </p:blipFill>
        <p:spPr bwMode="auto">
          <a:xfrm>
            <a:off x="3581400" y="4000829"/>
            <a:ext cx="1985916" cy="2647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4344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304" name="图片 2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8" cstate="print">
            <a:extLst/>
          </a:blip>
          <a:srcRect/>
          <a:stretch>
            <a:fillRect/>
          </a:stretch>
        </p:blipFill>
        <p:spPr bwMode="auto">
          <a:xfrm>
            <a:off x="5567316" y="4002417"/>
            <a:ext cx="3479643" cy="266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5757BD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0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38200" y="2481977"/>
            <a:ext cx="7391400" cy="1328023"/>
          </a:xfrm>
          <a:prstGeom prst="roundRect">
            <a:avLst/>
          </a:prstGeom>
          <a:noFill/>
          <a:ln w="57150" cmpd="sng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赴</a:t>
            </a:r>
            <a:r>
              <a:rPr lang="en-US" altLang="zh-CN" dirty="0"/>
              <a:t>CERN</a:t>
            </a:r>
            <a:r>
              <a:rPr lang="zh-CN" altLang="en-US" dirty="0"/>
              <a:t>参加鉴定件束流试验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参与卫星总装和整星试验、负责数据判读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作为试验队成员参与发射场测试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卫星发射后，赴空间中心怀柔基地执行入轨后前期遥测值班任务</a:t>
            </a: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量能器</a:t>
            </a:r>
          </a:p>
        </p:txBody>
      </p:sp>
      <p:sp>
        <p:nvSpPr>
          <p:cNvPr id="1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38200" y="2481977"/>
            <a:ext cx="7391400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12300" name="图片 2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9" cstate="print">
            <a:extLst/>
          </a:blip>
          <a:srcRect/>
          <a:stretch>
            <a:fillRect/>
          </a:stretch>
        </p:blipFill>
        <p:spPr bwMode="auto">
          <a:xfrm>
            <a:off x="110545" y="3988129"/>
            <a:ext cx="3470855" cy="266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4339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(2)</a:t>
            </a:r>
            <a:endParaRPr lang="en-US" altLang="ko-KR" sz="36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405777"/>
            <a:ext cx="7772400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负责输入信号调理电路设计</a:t>
            </a:r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56138" y="1920954"/>
            <a:ext cx="7778262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项目背景：针对某外场试验，设计一套高垂直分辨、高速信号采集系统</a:t>
            </a:r>
          </a:p>
        </p:txBody>
      </p:sp>
      <p:sp>
        <p:nvSpPr>
          <p:cNvPr id="14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862977"/>
            <a:ext cx="3733800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高速：</a:t>
            </a:r>
            <a:r>
              <a:rPr lang="en-US" altLang="zh-CN" dirty="0"/>
              <a:t>     </a:t>
            </a:r>
            <a:r>
              <a:rPr lang="en-US" altLang="zh-CN" dirty="0" smtClean="0"/>
              <a:t>  1.25GSPS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分辨率：</a:t>
            </a:r>
            <a:r>
              <a:rPr lang="en-US" altLang="zh-CN" dirty="0"/>
              <a:t> </a:t>
            </a:r>
            <a:r>
              <a:rPr lang="en-US" altLang="zh-CN" dirty="0" smtClean="0"/>
              <a:t>  9.0bit  </a:t>
            </a:r>
            <a:r>
              <a:rPr lang="en-US" altLang="zh-CN" dirty="0"/>
              <a:t>ENOB</a:t>
            </a:r>
          </a:p>
          <a:p>
            <a:pPr>
              <a:defRPr/>
            </a:pPr>
            <a:r>
              <a:rPr lang="zh-CN" altLang="en-US" dirty="0"/>
              <a:t>高带宽：   </a:t>
            </a:r>
            <a:r>
              <a:rPr lang="en-US" altLang="zh-CN" dirty="0"/>
              <a:t>250MHz</a:t>
            </a:r>
          </a:p>
          <a:p>
            <a:pPr>
              <a:defRPr/>
            </a:pPr>
            <a:r>
              <a:rPr lang="zh-CN" altLang="en-US" dirty="0"/>
              <a:t>低噪声：   </a:t>
            </a:r>
            <a:r>
              <a:rPr lang="en-US" altLang="zh-CN" dirty="0" smtClean="0"/>
              <a:t>60dB   </a:t>
            </a:r>
            <a:r>
              <a:rPr lang="zh-CN" altLang="en-US" dirty="0" smtClean="0"/>
              <a:t>信</a:t>
            </a:r>
            <a:r>
              <a:rPr lang="zh-CN" altLang="en-US" dirty="0"/>
              <a:t>纳比</a:t>
            </a:r>
            <a:endParaRPr lang="en-US" altLang="zh-CN" dirty="0"/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85154" y="2874219"/>
            <a:ext cx="3990310" cy="1328400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设计难点：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在满足高增益情况下降低噪声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精确调整差模信号偏置电压</a:t>
            </a:r>
            <a:endParaRPr lang="en-US" altLang="zh-CN" dirty="0"/>
          </a:p>
        </p:txBody>
      </p:sp>
      <p:pic>
        <p:nvPicPr>
          <p:cNvPr id="14359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788294" y="4262438"/>
            <a:ext cx="3732906" cy="2290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4360" name="图片 1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4626219" y="4267200"/>
            <a:ext cx="3908181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" name="矩形: 圆角 1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中国工程物理研究院高速信号采集系统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6387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(3)</a:t>
            </a:r>
            <a:endParaRPr lang="en-US" altLang="ko-KR" sz="36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914400" y="2433459"/>
            <a:ext cx="7239000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针对硅</a:t>
            </a:r>
            <a:r>
              <a:rPr lang="en-US" altLang="zh-CN" dirty="0"/>
              <a:t>—</a:t>
            </a:r>
            <a:r>
              <a:rPr lang="zh-CN" altLang="en-US" dirty="0"/>
              <a:t>钨图像型电磁量能器读出电子学关键技术攻关</a:t>
            </a:r>
          </a:p>
        </p:txBody>
      </p:sp>
      <p:sp>
        <p:nvSpPr>
          <p:cNvPr id="13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99160" y="2966859"/>
            <a:ext cx="7254240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博士毕业课题，项目进行中</a:t>
            </a:r>
            <a:endParaRPr lang="en-US" altLang="zh-CN" dirty="0"/>
          </a:p>
        </p:txBody>
      </p:sp>
      <p:sp>
        <p:nvSpPr>
          <p:cNvPr id="14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5562600" y="3429000"/>
            <a:ext cx="2590800" cy="102155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进展顺利：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已验证可行性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正在设计原型机</a:t>
            </a:r>
            <a:endParaRPr lang="en-US" altLang="zh-CN" dirty="0"/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99160" y="3429000"/>
            <a:ext cx="4572000" cy="102155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</a:t>
            </a:r>
            <a:r>
              <a:rPr lang="zh-CN" altLang="en-US" dirty="0"/>
              <a:t>项目难点：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集成度高，对功耗和散热有</a:t>
            </a:r>
            <a:r>
              <a:rPr lang="zh-CN" altLang="en-US" dirty="0" smtClean="0"/>
              <a:t>严格</a:t>
            </a:r>
            <a:r>
              <a:rPr lang="zh-CN" altLang="en-US" dirty="0"/>
              <a:t>的</a:t>
            </a:r>
            <a:r>
              <a:rPr lang="zh-CN" altLang="en-US" dirty="0" smtClean="0"/>
              <a:t>要求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模拟读出，对速度和分辨率有很高要求</a:t>
            </a:r>
          </a:p>
        </p:txBody>
      </p:sp>
      <p:pic>
        <p:nvPicPr>
          <p:cNvPr id="16405" name="图片 1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429000" y="4544821"/>
            <a:ext cx="2555721" cy="205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6" name="图片 15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152400" y="4544821"/>
            <a:ext cx="3104412" cy="205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899160" y="1136928"/>
            <a:ext cx="7254240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中国环形正负电子对撞机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(CEPC)</a:t>
            </a:r>
          </a:p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电磁量能器关键技术预研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909" y="4544821"/>
            <a:ext cx="2606091" cy="2043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8435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学术论文 </a:t>
            </a:r>
            <a:r>
              <a:rPr lang="en-US" altLang="zh-CN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&amp; </a:t>
            </a: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参加会议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1" y="1662495"/>
            <a:ext cx="7848600" cy="173664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1600" i="1" dirty="0"/>
              <a:t>Ma </a:t>
            </a:r>
            <a:r>
              <a:rPr lang="en-US" altLang="zh-CN" sz="1600" i="1" dirty="0" err="1"/>
              <a:t>Siyuan</a:t>
            </a:r>
            <a:r>
              <a:rPr lang="en-US" altLang="zh-CN" sz="1600" i="1" dirty="0"/>
              <a:t>, </a:t>
            </a:r>
            <a:r>
              <a:rPr lang="en-US" altLang="zh-CN" sz="1600" b="0" dirty="0"/>
              <a:t>Feng </a:t>
            </a:r>
            <a:r>
              <a:rPr lang="en-US" altLang="zh-CN" sz="1600" b="0" dirty="0" err="1"/>
              <a:t>Changqing</a:t>
            </a:r>
            <a:r>
              <a:rPr lang="en-US" altLang="zh-CN" sz="1600" b="0" dirty="0"/>
              <a:t>, et al. A portable readout system for Micro-pattern Gas Detectors and Scintillation Detectors[J]. Springer Proceedings in Physics. (</a:t>
            </a:r>
            <a:r>
              <a:rPr lang="zh-CN" altLang="zh-CN" sz="1600" b="0" dirty="0"/>
              <a:t>已接收</a:t>
            </a:r>
            <a:r>
              <a:rPr lang="en-US" altLang="zh-CN" sz="1600" b="0" dirty="0"/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1600" b="0" dirty="0"/>
              <a:t>Liu Shubin, </a:t>
            </a:r>
            <a:r>
              <a:rPr lang="en-US" altLang="zh-CN" sz="1600" i="1" dirty="0"/>
              <a:t>Ma </a:t>
            </a:r>
            <a:r>
              <a:rPr lang="en-US" altLang="zh-CN" sz="1600" i="1" dirty="0" err="1"/>
              <a:t>Siyuan</a:t>
            </a:r>
            <a:r>
              <a:rPr lang="en-US" altLang="zh-CN" sz="1600" b="0" dirty="0"/>
              <a:t>, et al. An extensible induced position encoding readout method for Micro-pattern Gas Detectors[J]. IEEE. Transactions on Nuclear Science. (</a:t>
            </a:r>
            <a:r>
              <a:rPr lang="zh-CN" altLang="zh-CN" sz="1600" b="0" dirty="0"/>
              <a:t>终审</a:t>
            </a:r>
            <a:r>
              <a:rPr lang="en-US" altLang="zh-CN" sz="1600" b="0" dirty="0"/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zh-CN" altLang="zh-CN" sz="1600" i="1" dirty="0"/>
              <a:t>马思源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封常青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沈仲弢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等</a:t>
            </a:r>
            <a:r>
              <a:rPr lang="en-US" altLang="zh-CN" sz="1600" b="0" dirty="0"/>
              <a:t>. </a:t>
            </a:r>
            <a:r>
              <a:rPr lang="zh-CN" altLang="zh-CN" sz="1600" b="0" dirty="0"/>
              <a:t>暗物质粒子探测卫星</a:t>
            </a:r>
            <a:r>
              <a:rPr lang="en-US" altLang="zh-CN" sz="1600" b="0" dirty="0"/>
              <a:t> BGO </a:t>
            </a:r>
            <a:r>
              <a:rPr lang="zh-CN" altLang="zh-CN" sz="1600" b="0" dirty="0"/>
              <a:t>量能器地面自动化测试软件</a:t>
            </a:r>
            <a:r>
              <a:rPr lang="en-US" altLang="zh-CN" sz="1600" b="0" dirty="0"/>
              <a:t>[J]. </a:t>
            </a:r>
            <a:r>
              <a:rPr lang="zh-CN" altLang="zh-CN" sz="1600" b="0" dirty="0"/>
              <a:t>核技术</a:t>
            </a:r>
            <a:r>
              <a:rPr lang="en-US" altLang="zh-CN" sz="1600" b="0" dirty="0"/>
              <a:t>, 2015, 38(12): 120403-120403</a:t>
            </a:r>
            <a:endParaRPr lang="zh-CN" altLang="en-US" sz="1600" b="0" dirty="0"/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226865" y="3459268"/>
            <a:ext cx="5307535" cy="119181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zh-CN"/>
            </a:defPPr>
            <a:lvl1pPr marL="342900" indent="-342900">
              <a:buFont typeface="+mj-lt"/>
              <a:buAutoNum type="arabicPeriod"/>
              <a:defRPr sz="1600" b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dirty="0"/>
              <a:t>20th IEEE Real Time Conference (</a:t>
            </a:r>
            <a:r>
              <a:rPr lang="en-US" altLang="zh-CN" b="1" dirty="0"/>
              <a:t>RT2016</a:t>
            </a:r>
            <a:r>
              <a:rPr lang="en-US" altLang="zh-CN" dirty="0"/>
              <a:t>) </a:t>
            </a:r>
            <a:r>
              <a:rPr lang="en-US" altLang="zh-CN" dirty="0" smtClean="0"/>
              <a:t>- </a:t>
            </a:r>
            <a:r>
              <a:rPr lang="en-US" altLang="zh-CN" dirty="0"/>
              <a:t>Padova</a:t>
            </a:r>
          </a:p>
          <a:p>
            <a:pPr>
              <a:defRPr/>
            </a:pPr>
            <a:r>
              <a:rPr lang="en-US" altLang="zh-CN" dirty="0"/>
              <a:t>International Conference on Technology and </a:t>
            </a:r>
            <a:r>
              <a:rPr lang="en-US" altLang="zh-CN" dirty="0" err="1"/>
              <a:t>Instrumentaion</a:t>
            </a:r>
            <a:r>
              <a:rPr lang="en-US" altLang="zh-CN" dirty="0"/>
              <a:t> in Particle Physics (</a:t>
            </a:r>
            <a:r>
              <a:rPr lang="en-US" altLang="zh-CN" b="1" dirty="0"/>
              <a:t>TIPP2017</a:t>
            </a:r>
            <a:r>
              <a:rPr lang="en-US" altLang="zh-CN" dirty="0"/>
              <a:t>) </a:t>
            </a:r>
            <a:r>
              <a:rPr lang="en-US" altLang="zh-CN" dirty="0" smtClean="0"/>
              <a:t>-Beijing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第六届全国微结构气体探测器研讨会 </a:t>
            </a:r>
            <a:r>
              <a:rPr lang="en-US" altLang="zh-CN" dirty="0"/>
              <a:t>– </a:t>
            </a:r>
            <a:r>
              <a:rPr lang="zh-CN" altLang="en-US" dirty="0"/>
              <a:t>北京</a:t>
            </a:r>
            <a:endParaRPr lang="en-US" altLang="zh-CN" dirty="0"/>
          </a:p>
        </p:txBody>
      </p:sp>
      <p:pic>
        <p:nvPicPr>
          <p:cNvPr id="1844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291281" y="4714379"/>
            <a:ext cx="3048000" cy="2038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4724005"/>
            <a:ext cx="1718869" cy="203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1" y="4199237"/>
            <a:ext cx="2120601" cy="2553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544428" y="1037234"/>
            <a:ext cx="2270603" cy="5788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学术论文</a:t>
            </a: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544428" y="3488593"/>
            <a:ext cx="2270603" cy="5788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参加会议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-268060" y="4222105"/>
            <a:ext cx="3468460" cy="1950095"/>
          </a:xfrm>
          <a:prstGeom prst="rect">
            <a:avLst/>
          </a:prstGeom>
          <a:ln>
            <a:noFill/>
          </a:ln>
          <a:effectLst>
            <a:reflection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0483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0484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社会服务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0485" name="组合 4"/>
          <p:cNvGrpSpPr>
            <a:grpSpLocks/>
          </p:cNvGrpSpPr>
          <p:nvPr/>
        </p:nvGrpSpPr>
        <p:grpSpPr bwMode="auto">
          <a:xfrm>
            <a:off x="990600" y="1579563"/>
            <a:ext cx="2143125" cy="576262"/>
            <a:chOff x="348457" y="1458555"/>
            <a:chExt cx="2143125" cy="714375"/>
          </a:xfrm>
        </p:grpSpPr>
        <p:sp>
          <p:nvSpPr>
            <p:cNvPr id="35" name="圆角矩形 34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348457" y="1458555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4344A8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6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482098" y="1483169"/>
              <a:ext cx="1895841" cy="64891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8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班委工作</a:t>
              </a:r>
            </a:p>
          </p:txBody>
        </p:sp>
      </p:grpSp>
      <p:sp>
        <p:nvSpPr>
          <p:cNvPr id="41" name="矩形 40">
            <a:extLst>
              <a:ext uri="{FF2B5EF4-FFF2-40B4-BE49-F238E27FC236}"/>
            </a:extLst>
          </p:cNvPr>
          <p:cNvSpPr/>
          <p:nvPr/>
        </p:nvSpPr>
        <p:spPr bwMode="auto">
          <a:xfrm>
            <a:off x="2209800" y="2640013"/>
            <a:ext cx="5219700" cy="12922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参观渡江战役纪念馆 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2014.9.27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秋风送爽划龙舟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2015.10.23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平安夜包饺子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2016.12.24</a:t>
            </a:r>
          </a:p>
          <a:p>
            <a:pPr>
              <a:defRPr/>
            </a:pP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368348" y="1447800"/>
            <a:ext cx="3184852" cy="91940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88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/>
              <a:t>13</a:t>
            </a:r>
            <a:r>
              <a:rPr lang="zh-CN" altLang="en-US" sz="2400" b="0" dirty="0"/>
              <a:t>级硕士班 </a:t>
            </a:r>
            <a:r>
              <a:rPr lang="zh-CN" altLang="en-US" sz="2400" dirty="0">
                <a:solidFill>
                  <a:srgbClr val="FF0000"/>
                </a:solidFill>
              </a:rPr>
              <a:t>班长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/>
              <a:t>15</a:t>
            </a:r>
            <a:r>
              <a:rPr lang="zh-CN" altLang="en-US" sz="2400" b="0" dirty="0"/>
              <a:t>级博士班 </a:t>
            </a:r>
            <a:r>
              <a:rPr lang="zh-CN" altLang="en-US" sz="2400" dirty="0">
                <a:solidFill>
                  <a:srgbClr val="FF0000"/>
                </a:solidFill>
              </a:rPr>
              <a:t>班长</a:t>
            </a:r>
          </a:p>
        </p:txBody>
      </p:sp>
      <p:pic>
        <p:nvPicPr>
          <p:cNvPr id="20490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2895601" y="4183840"/>
            <a:ext cx="3509308" cy="1914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  <a:extLst/>
        </p:spPr>
      </p:pic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5957859" y="4191000"/>
            <a:ext cx="3414741" cy="1914905"/>
          </a:xfrm>
          <a:prstGeom prst="rect">
            <a:avLst/>
          </a:prstGeom>
          <a:solidFill>
            <a:srgbClr val="FFFFFF">
              <a:shade val="85000"/>
            </a:srgbClr>
          </a:solidFill>
          <a:ln w="0">
            <a:solidFill>
              <a:schemeClr val="bg1"/>
            </a:solidFill>
            <a:miter lim="800000"/>
            <a:headEnd/>
            <a:tailEnd/>
          </a:ln>
          <a:effectLst>
            <a:outerShdw sx="1000" sy="1000" algn="tl" rotWithShape="0">
              <a:srgbClr val="000000"/>
            </a:outerShdw>
            <a:reflection stA="30000" endPos="30000" dist="5080" dir="5400000" sy="-100000" algn="bl" rotWithShape="0"/>
          </a:effectLst>
          <a:scene3d>
            <a:camera prst="perspectiveContrastingLeftFacing">
              <a:rot lat="300000" lon="2100000" rev="0"/>
            </a:camera>
            <a:lightRig rig="threePt" dir="t">
              <a:rot lat="0" lon="0" rev="10800000"/>
            </a:lightRig>
          </a:scene3d>
          <a:sp3d>
            <a:bevelT w="69850" h="63500"/>
            <a:contourClr>
              <a:schemeClr val="tx1"/>
            </a:contourClr>
          </a:sp3d>
          <a:extLst/>
        </p:spPr>
      </p:pic>
      <p:grpSp>
        <p:nvGrpSpPr>
          <p:cNvPr id="14" name="组合 7"/>
          <p:cNvGrpSpPr>
            <a:grpSpLocks/>
          </p:cNvGrpSpPr>
          <p:nvPr/>
        </p:nvGrpSpPr>
        <p:grpSpPr bwMode="auto">
          <a:xfrm>
            <a:off x="1524000" y="2362200"/>
            <a:ext cx="5888038" cy="1474788"/>
            <a:chOff x="3262880" y="1417667"/>
            <a:chExt cx="5888037" cy="1475134"/>
          </a:xfrm>
        </p:grpSpPr>
        <p:sp>
          <p:nvSpPr>
            <p:cNvPr id="20493" name="AutoShape 11"/>
            <p:cNvSpPr>
              <a:spLocks noChangeArrowheads="1"/>
            </p:cNvSpPr>
            <p:nvPr/>
          </p:nvSpPr>
          <p:spPr bwMode="gray">
            <a:xfrm>
              <a:off x="3588317" y="1567112"/>
              <a:ext cx="5562600" cy="1325689"/>
            </a:xfrm>
            <a:prstGeom prst="roundRect">
              <a:avLst>
                <a:gd name="adj" fmla="val 6903"/>
              </a:avLst>
            </a:prstGeom>
            <a:noFill/>
            <a:ln w="25400">
              <a:solidFill>
                <a:srgbClr val="4344A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494" name="矩形 15"/>
            <p:cNvSpPr>
              <a:spLocks noChangeArrowheads="1"/>
            </p:cNvSpPr>
            <p:nvPr/>
          </p:nvSpPr>
          <p:spPr bwMode="auto">
            <a:xfrm>
              <a:off x="3262880" y="1417667"/>
              <a:ext cx="5219700" cy="36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</a:t>
              </a:r>
              <a:endPara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a"/>
  <p:tag name="KSO_WM_UNIT_INDEX" val="1_1_1"/>
  <p:tag name="KSO_WM_UNIT_ID" val="custom160118_16*l_h_a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6*l_i*1_1"/>
  <p:tag name="KSO_WM_UNIT_CLEAR" val="1"/>
  <p:tag name="KSO_WM_UNIT_LAYERLEVEL" val="1_1"/>
  <p:tag name="KSO_WM_DIAGRAM_GROUP_CODE" val="l1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6*l_i*1_2"/>
  <p:tag name="KSO_WM_UNIT_CLEAR" val="1"/>
  <p:tag name="KSO_WM_UNIT_LAYERLEVEL" val="1_1"/>
  <p:tag name="KSO_WM_DIAGRAM_GROUP_CODE" val="l1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6*l_i*1_3"/>
  <p:tag name="KSO_WM_UNIT_CLEAR" val="1"/>
  <p:tag name="KSO_WM_UNIT_LAYERLEVEL" val="1_1"/>
  <p:tag name="KSO_WM_DIAGRAM_GROUP_CODE" val="l1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6*l_i*1_4"/>
  <p:tag name="KSO_WM_UNIT_CLEAR" val="1"/>
  <p:tag name="KSO_WM_UNIT_LAYERLEVEL" val="1_1"/>
  <p:tag name="KSO_WM_DIAGRAM_GROUP_CODE" val="l1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6*l_i*1_5"/>
  <p:tag name="KSO_WM_UNIT_CLEAR" val="1"/>
  <p:tag name="KSO_WM_UNIT_LAYERLEVEL" val="1_1"/>
  <p:tag name="KSO_WM_DIAGRAM_GROUP_CODE" val="l1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6"/>
  <p:tag name="KSO_WM_UNIT_ID" val="custom160118_16*l_i*1_6"/>
  <p:tag name="KSO_WM_UNIT_CLEAR" val="1"/>
  <p:tag name="KSO_WM_UNIT_LAYERLEVEL" val="1_1"/>
  <p:tag name="KSO_WM_DIAGRAM_GROUP_CODE" val="l1-2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5020</TotalTime>
  <Words>550</Words>
  <Application>Microsoft Office PowerPoint</Application>
  <PresentationFormat>全屏显示(4:3)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Gulim</vt:lpstr>
      <vt:lpstr>黑体</vt:lpstr>
      <vt:lpstr>华文行楷</vt:lpstr>
      <vt:lpstr>楷体</vt:lpstr>
      <vt:lpstr>宋体</vt:lpstr>
      <vt:lpstr>Arial</vt:lpstr>
      <vt:lpstr>Calibri</vt:lpstr>
      <vt:lpstr>Tahoma</vt:lpstr>
      <vt:lpstr>Times New Roman</vt:lpstr>
      <vt:lpstr>Wingdings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wanghongxia</dc:creator>
  <cp:lastModifiedBy>Msy</cp:lastModifiedBy>
  <cp:revision>559</cp:revision>
  <cp:lastPrinted>2013-07-11T10:20:29Z</cp:lastPrinted>
  <dcterms:created xsi:type="dcterms:W3CDTF">2013-06-06T12:06:49Z</dcterms:created>
  <dcterms:modified xsi:type="dcterms:W3CDTF">2017-09-26T02:04:06Z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